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5"/>
  </p:notesMasterIdLst>
  <p:handoutMasterIdLst>
    <p:handoutMasterId r:id="rId46"/>
  </p:handoutMasterIdLst>
  <p:sldIdLst>
    <p:sldId id="300" r:id="rId2"/>
    <p:sldId id="344" r:id="rId3"/>
    <p:sldId id="456" r:id="rId4"/>
    <p:sldId id="346" r:id="rId5"/>
    <p:sldId id="438" r:id="rId6"/>
    <p:sldId id="441" r:id="rId7"/>
    <p:sldId id="442" r:id="rId8"/>
    <p:sldId id="443" r:id="rId9"/>
    <p:sldId id="444" r:id="rId10"/>
    <p:sldId id="445" r:id="rId11"/>
    <p:sldId id="446" r:id="rId12"/>
    <p:sldId id="440" r:id="rId13"/>
    <p:sldId id="476" r:id="rId14"/>
    <p:sldId id="455" r:id="rId15"/>
    <p:sldId id="470" r:id="rId16"/>
    <p:sldId id="471" r:id="rId17"/>
    <p:sldId id="437" r:id="rId18"/>
    <p:sldId id="458" r:id="rId19"/>
    <p:sldId id="459" r:id="rId20"/>
    <p:sldId id="460" r:id="rId21"/>
    <p:sldId id="461" r:id="rId22"/>
    <p:sldId id="464" r:id="rId23"/>
    <p:sldId id="465" r:id="rId24"/>
    <p:sldId id="467" r:id="rId25"/>
    <p:sldId id="466" r:id="rId26"/>
    <p:sldId id="454" r:id="rId27"/>
    <p:sldId id="439" r:id="rId28"/>
    <p:sldId id="453" r:id="rId29"/>
    <p:sldId id="447" r:id="rId30"/>
    <p:sldId id="448" r:id="rId31"/>
    <p:sldId id="449" r:id="rId32"/>
    <p:sldId id="450" r:id="rId33"/>
    <p:sldId id="451" r:id="rId34"/>
    <p:sldId id="452" r:id="rId35"/>
    <p:sldId id="358" r:id="rId36"/>
    <p:sldId id="457" r:id="rId37"/>
    <p:sldId id="367" r:id="rId38"/>
    <p:sldId id="475" r:id="rId39"/>
    <p:sldId id="472" r:id="rId40"/>
    <p:sldId id="473" r:id="rId41"/>
    <p:sldId id="474" r:id="rId42"/>
    <p:sldId id="436" r:id="rId43"/>
    <p:sldId id="264" r:id="rId44"/>
  </p:sldIdLst>
  <p:sldSz cx="9144000" cy="6858000" type="screen4x3"/>
  <p:notesSz cx="6888163" cy="10020300"/>
  <p:custDataLst>
    <p:tags r:id="rId47"/>
  </p:custDataLst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>
          <p15:clr>
            <a:srgbClr val="A4A3A4"/>
          </p15:clr>
        </p15:guide>
        <p15:guide id="2" pos="217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14363"/>
    <a:srgbClr val="208ACF"/>
    <a:srgbClr val="BDBDBD"/>
    <a:srgbClr val="E0105F"/>
    <a:srgbClr val="E1E1E1"/>
    <a:srgbClr val="936C1B"/>
    <a:srgbClr val="F0AC1D"/>
    <a:srgbClr val="F165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05" autoAdjust="0"/>
    <p:restoredTop sz="94660"/>
  </p:normalViewPr>
  <p:slideViewPr>
    <p:cSldViewPr>
      <p:cViewPr varScale="1">
        <p:scale>
          <a:sx n="70" d="100"/>
          <a:sy n="70" d="100"/>
        </p:scale>
        <p:origin x="1482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latin typeface="Arial" charset="0"/>
              </a:defRPr>
            </a:lvl1pPr>
          </a:lstStyle>
          <a:p>
            <a:pPr>
              <a:defRPr/>
            </a:pPr>
            <a:fld id="{AFB130EE-F241-4A9A-8BE1-B60B9612F699}" type="datetimeFigureOut">
              <a:rPr lang="pt-BR"/>
              <a:pPr>
                <a:defRPr/>
              </a:pPr>
              <a:t>10/07/2017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/>
            </a:lvl1pPr>
          </a:lstStyle>
          <a:p>
            <a:pPr>
              <a:defRPr/>
            </a:pPr>
            <a:fld id="{89CC7E4D-A403-4883-883F-36D6DD41CCA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5191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62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8975" y="4759325"/>
            <a:ext cx="5508625" cy="450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3556607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8563" cy="37576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759325"/>
            <a:ext cx="5510213" cy="4510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482079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5"/>
          <p:cNvCxnSpPr>
            <a:cxnSpLocks noChangeShapeType="1"/>
          </p:cNvCxnSpPr>
          <p:nvPr userDrawn="1"/>
        </p:nvCxnSpPr>
        <p:spPr bwMode="auto">
          <a:xfrm>
            <a:off x="-15875" y="115888"/>
            <a:ext cx="8016875" cy="0"/>
          </a:xfrm>
          <a:prstGeom prst="line">
            <a:avLst/>
          </a:prstGeom>
          <a:noFill/>
          <a:ln w="28575" algn="ctr">
            <a:solidFill>
              <a:srgbClr val="11436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1127125" y="719138"/>
            <a:ext cx="8001000" cy="47625"/>
            <a:chOff x="4355967" y="1113706"/>
            <a:chExt cx="4004794" cy="47625"/>
          </a:xfrm>
        </p:grpSpPr>
        <p:cxnSp>
          <p:nvCxnSpPr>
            <p:cNvPr id="5" name="Straight Connector 19"/>
            <p:cNvCxnSpPr>
              <a:cxnSpLocks noChangeShapeType="1"/>
            </p:cNvCxnSpPr>
            <p:nvPr/>
          </p:nvCxnSpPr>
          <p:spPr bwMode="auto">
            <a:xfrm>
              <a:off x="4355967" y="1113706"/>
              <a:ext cx="4004794" cy="0"/>
            </a:xfrm>
            <a:prstGeom prst="line">
              <a:avLst/>
            </a:prstGeom>
            <a:noFill/>
            <a:ln w="28575" algn="ctr">
              <a:solidFill>
                <a:srgbClr val="11436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Connector 21"/>
            <p:cNvCxnSpPr>
              <a:cxnSpLocks noChangeShapeType="1"/>
            </p:cNvCxnSpPr>
            <p:nvPr/>
          </p:nvCxnSpPr>
          <p:spPr bwMode="auto">
            <a:xfrm>
              <a:off x="4355967" y="1161331"/>
              <a:ext cx="4004794" cy="0"/>
            </a:xfrm>
            <a:prstGeom prst="line">
              <a:avLst/>
            </a:prstGeom>
            <a:noFill/>
            <a:ln w="6350" algn="ctr">
              <a:solidFill>
                <a:srgbClr val="11436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044515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83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2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12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12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12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12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2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2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2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2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2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1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1" r="42912" b="15349"/>
          <a:stretch>
            <a:fillRect/>
          </a:stretch>
        </p:blipFill>
        <p:spPr bwMode="auto">
          <a:xfrm>
            <a:off x="0" y="981075"/>
            <a:ext cx="52197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29150" y="2703513"/>
            <a:ext cx="4349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400">
                <a:solidFill>
                  <a:srgbClr val="208AC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ASSOCIAÇÃO BRASILEIRA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539552" y="5438476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Century Gothic" panose="020B0502020202020204" pitchFamily="34" charset="0"/>
              </a:rPr>
              <a:t>IX ENOAC - Encontro de Organismos de </a:t>
            </a:r>
            <a:endParaRPr lang="pt-BR" sz="24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pt-BR" sz="2400" b="1" dirty="0" smtClean="0">
                <a:latin typeface="Century Gothic" panose="020B0502020202020204" pitchFamily="34" charset="0"/>
              </a:rPr>
              <a:t>Avaliação </a:t>
            </a:r>
            <a:r>
              <a:rPr lang="pt-BR" sz="2400" b="1" dirty="0">
                <a:latin typeface="Century Gothic" panose="020B0502020202020204" pitchFamily="34" charset="0"/>
              </a:rPr>
              <a:t>da </a:t>
            </a:r>
            <a:r>
              <a:rPr lang="pt-BR" sz="2400" b="1" dirty="0" smtClean="0">
                <a:latin typeface="Century Gothic" panose="020B0502020202020204" pitchFamily="34" charset="0"/>
              </a:rPr>
              <a:t>Conformidade</a:t>
            </a:r>
          </a:p>
          <a:p>
            <a:pPr algn="ctr"/>
            <a:r>
              <a:rPr lang="pt-BR" sz="2400" b="1" dirty="0" smtClean="0">
                <a:latin typeface="Century Gothic" panose="020B0502020202020204" pitchFamily="34" charset="0"/>
              </a:rPr>
              <a:t>11 de julho de 2017</a:t>
            </a:r>
            <a:endParaRPr lang="pt-BR" sz="24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501995" y="115888"/>
            <a:ext cx="21082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TÓPICOS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cxnSp>
        <p:nvCxnSpPr>
          <p:cNvPr id="12292" name="Straight Connector 5"/>
          <p:cNvCxnSpPr>
            <a:cxnSpLocks noChangeShapeType="1"/>
          </p:cNvCxnSpPr>
          <p:nvPr/>
        </p:nvCxnSpPr>
        <p:spPr bwMode="auto">
          <a:xfrm>
            <a:off x="-15875" y="115888"/>
            <a:ext cx="8016875" cy="0"/>
          </a:xfrm>
          <a:prstGeom prst="line">
            <a:avLst/>
          </a:prstGeom>
          <a:noFill/>
          <a:ln w="28575" algn="ctr">
            <a:solidFill>
              <a:srgbClr val="11436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293" name="Group 6"/>
          <p:cNvGrpSpPr>
            <a:grpSpLocks/>
          </p:cNvGrpSpPr>
          <p:nvPr/>
        </p:nvGrpSpPr>
        <p:grpSpPr bwMode="auto">
          <a:xfrm>
            <a:off x="1127125" y="719138"/>
            <a:ext cx="8001000" cy="47625"/>
            <a:chOff x="4355967" y="1113706"/>
            <a:chExt cx="4004794" cy="47625"/>
          </a:xfrm>
        </p:grpSpPr>
        <p:cxnSp>
          <p:nvCxnSpPr>
            <p:cNvPr id="12295" name="Straight Connector 19"/>
            <p:cNvCxnSpPr>
              <a:cxnSpLocks noChangeShapeType="1"/>
            </p:cNvCxnSpPr>
            <p:nvPr/>
          </p:nvCxnSpPr>
          <p:spPr bwMode="auto">
            <a:xfrm>
              <a:off x="4355967" y="1113706"/>
              <a:ext cx="4004794" cy="0"/>
            </a:xfrm>
            <a:prstGeom prst="line">
              <a:avLst/>
            </a:prstGeom>
            <a:noFill/>
            <a:ln w="28575" algn="ctr">
              <a:solidFill>
                <a:srgbClr val="11436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96" name="Straight Connector 21"/>
            <p:cNvCxnSpPr>
              <a:cxnSpLocks noChangeShapeType="1"/>
            </p:cNvCxnSpPr>
            <p:nvPr/>
          </p:nvCxnSpPr>
          <p:spPr bwMode="auto">
            <a:xfrm>
              <a:off x="4355967" y="1161331"/>
              <a:ext cx="4004794" cy="0"/>
            </a:xfrm>
            <a:prstGeom prst="line">
              <a:avLst/>
            </a:prstGeom>
            <a:noFill/>
            <a:ln w="6350" algn="ctr">
              <a:solidFill>
                <a:srgbClr val="11436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588375" cy="438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b="1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Programa brasileiro de avaliação da conformidade</a:t>
            </a: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800" b="1" dirty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b="1" dirty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RGCP e RGDF – Escolha de laboratório</a:t>
            </a: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800" b="1" dirty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b="1" dirty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Portaria Inmetro nº </a:t>
            </a:r>
            <a:r>
              <a:rPr lang="pt-BR" altLang="pt-BR" sz="2800" b="1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176/2017</a:t>
            </a:r>
            <a:endParaRPr lang="pt-BR" altLang="pt-BR" sz="2800" b="1" dirty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</a:pPr>
            <a:endParaRPr lang="pt-BR" altLang="pt-BR" sz="2800" b="1" dirty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b="1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Nit-Dicla-026</a:t>
            </a: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800" b="1" dirty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b="1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Nova ISO/IEC 17025</a:t>
            </a:r>
            <a:endParaRPr lang="pt-BR" altLang="pt-BR" sz="2800" b="1" dirty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037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83568" y="772553"/>
            <a:ext cx="8108309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88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Programa </a:t>
            </a:r>
          </a:p>
          <a:p>
            <a:pPr algn="ctr"/>
            <a:r>
              <a:rPr lang="pt-BR" altLang="pt-BR" sz="88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brasileiro de </a:t>
            </a:r>
          </a:p>
          <a:p>
            <a:pPr algn="ctr"/>
            <a:r>
              <a:rPr lang="pt-BR" altLang="pt-BR" sz="88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avaliação da</a:t>
            </a:r>
          </a:p>
          <a:p>
            <a:pPr algn="ctr"/>
            <a:r>
              <a:rPr lang="pt-BR" altLang="pt-BR" sz="88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conformidade</a:t>
            </a:r>
            <a:endParaRPr lang="pt-BR" altLang="pt-BR" sz="2000" dirty="0" smtClean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3288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37049"/>
            <a:ext cx="842473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Programa brasileiro de avaliação da conformidade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Objetivo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é prover visão de longo prazo na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gestão estratégica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atividade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Conformidade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País.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São abordadas as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diretrizes estratégicas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agrupadas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torno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quatro temas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principais. Em uma segunda parte do documento aborda aspectos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táticos e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operacionais, o que inclui o Plano de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Ação Quinquenal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a avaliação de acompanhamento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Programa de Brasileiro de Avaliação da Conformidade.</a:t>
            </a:r>
          </a:p>
        </p:txBody>
      </p:sp>
    </p:spTree>
    <p:extLst>
      <p:ext uri="{BB962C8B-B14F-4D97-AF65-F5344CB8AC3E}">
        <p14:creationId xmlns:p14="http://schemas.microsoft.com/office/powerpoint/2010/main" val="10108155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37049"/>
            <a:ext cx="842473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Conformidade,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ormalização e regulamentação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écnica;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Credibilidade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atividade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c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onformidade, incluindo visão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acompanhamento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m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ercado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auxilio do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esforço brasileiro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aumento das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exportações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Infraestrutura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Avaliação da Conformidade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 atenda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necessidades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mercado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dos regulamentadores.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397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Destacam-se as seguintes ações frente as 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Acompanhar o trabalho do Comitê de Avaliação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IEC/</a:t>
            </a:r>
            <a:r>
              <a:rPr lang="pt-BR" sz="2200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lSO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CASCO na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ABNT;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Elaborar documento </a:t>
            </a:r>
            <a:r>
              <a:rPr lang="pt-BR" sz="22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orientativo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sobre o Sistema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Brasileiro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Elaborar a política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relacionamento entre as autoridades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federais regulamentadoras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ABNT na utilização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normas técnicas como base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regulamentos técnicos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programas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Aperfeiçoar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critérios e disseminar diretrizes para estimular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certificação voluntária;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Elaborar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difundir o Plano de Ação Quinquenal, 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intuito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transparência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aos programas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conformidade;</a:t>
            </a:r>
          </a:p>
        </p:txBody>
      </p:sp>
    </p:spTree>
    <p:extLst>
      <p:ext uri="{BB962C8B-B14F-4D97-AF65-F5344CB8AC3E}">
        <p14:creationId xmlns:p14="http://schemas.microsoft.com/office/powerpoint/2010/main" val="34381359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Destacam-se as seguintes ações frente as 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política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comunicação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 a sociedade.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forma a demonstrar a importância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atividade junto aos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diferentes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segmentos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sociais;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Realizar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parcerias com órgãos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fomento 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bancos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públicos para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criação de linhas de apoio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financiamento das atividades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 para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micro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pequenas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empresas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  <a:endParaRPr lang="pt-BR" sz="22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Auxiliar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 </a:t>
            </a:r>
            <a:r>
              <a:rPr lang="pt-BR" sz="22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MPEs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obtenção da atestação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consoante aos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programas estabelecidos no âmbito do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SBAC;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Monitorar a proliferação de normas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programas privados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avaliação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conformidade 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Brasil que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estejam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SBAC, em especial,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quanto ao impacto na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credibilidade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atividade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da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pais;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793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Destacam-se as seguintes ações frente as 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Acompanhar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 foros internacionais de Avaliação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com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vistas a alinhar as práticas do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SBAC;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Dar continuidade à organização 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realização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encontros de credibilidade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certificações, 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especialmente as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produtos;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Desenvolver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ações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junto aos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Órgãos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fomento.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aos Órgãos de Governo 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aos Órgãos de controle no sentido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valorizar as certificações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voluntárias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produtos 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sistemas de gestão, na alocação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recursos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fomento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nas compras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públicas;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Entrevistar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 principais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exportadores, </a:t>
            </a:r>
            <a:r>
              <a:rPr lang="pt-BR" sz="2200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MDlC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APEX 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associações de fabricantes,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 vistas a identificar 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necessidades com relação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às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exportações;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5820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Destacam-se as seguintes ações frente as 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Promover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convergência regulatória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com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 principais mercados parceiros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comerciais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Brasil, visando a escala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produção;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Uso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normas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internacionais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como base de PAC (Programa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Avaliação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Conformidade) que estejam inseridos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neste contexto exportador;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Identificar os politicas de governo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validas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exportação articulando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colaboração do SBAC no esforço exportador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brasileiro;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Atrelar as políticas de AC com 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política Industrial;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Estabelecer politica para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criação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Programas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certificação com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foco em exportação (usando normas regionais ou estrangeiras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6013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Destacam-se as seguintes ações frente as 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Estudar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como 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atividade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pode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contribuir para aumentar 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competitividade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empresas brasileiras, não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utilizando a atividade de forma protecionista às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mesmas;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Mapear 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infraestrutura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avaliação da conformidade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presente no Brasil, dentro 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fora do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SBAC,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visando obter um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diagnóstico da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real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capacidade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instalada e identificar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carências;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Identificar oportunidades de captação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recursos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investimento na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infraestrutura de AC 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pais;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Articular linhas de fomento com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órgãos nacionais e internacionais tendo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 vista as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necessidades apontadas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Plano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Ação Quinquenal;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2890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Destacam-se as seguintes ações frente as Diretrizes estratégicas: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Coordenar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estudos de avaliação para identificar 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demonstrar oportunidades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investimentos de OAC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 determinados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setores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econômicos;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Estabelecer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acompanhar indicadores de desempenho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efetividade da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infraestrutura brasileira de avaliação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Identificar formas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fomentar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ampliação da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infraestrutura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organismos e laboratórios acreditados 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Brasil, principalmente nas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Regiões Norte,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Centro-Oeste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Nordeste;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Coordenar estudos para alocação da infraestrutura de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avaliação de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 no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Brasil, </a:t>
            </a:r>
            <a:r>
              <a:rPr lang="pt-BR" sz="22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forma a identificar </a:t>
            </a:r>
            <a:r>
              <a:rPr lang="pt-BR" sz="22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necessidades e oportunidades.</a:t>
            </a:r>
            <a:endParaRPr lang="pt-BR" sz="2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9644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37049"/>
            <a:ext cx="842473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Aspectos táticos e operacionais: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Elaboração do Plano de Ação Quinquenal do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PBAC.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Fase 1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Pesquisa das agendas regulatórias junto 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outros regulamentadores;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Fase 2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Compilação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dos resultados e montagem do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PAQ;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Fase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3 - Apresentação para 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CBAC;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Fase 4 - Apresentação ao </a:t>
            </a:r>
            <a:r>
              <a:rPr lang="pt-BR" sz="2400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Conmetro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Fase 5 - Divulgação para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sociedade;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Fase 6 - Monitoramento junto aos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regulamentadores e  </a:t>
            </a:r>
            <a:r>
              <a:rPr lang="pt-BR" sz="2400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OACs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7134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93412" y="115888"/>
            <a:ext cx="87254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RESOLUÇÃO CONMETRO 02 DE 22/12/16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359631" y="2750642"/>
            <a:ext cx="84247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Aspectos táticos e operacionais:</a:t>
            </a:r>
          </a:p>
          <a:p>
            <a:pPr marL="1085850" lvl="1" indent="-34290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Criar grupos de trabalho para interagir com Inmetro para apoiar o Sistema Brasileiro de Avaliação da Conformidade.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4922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336509" y="1916832"/>
            <a:ext cx="6712094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72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  e RGDF</a:t>
            </a:r>
          </a:p>
          <a:p>
            <a:r>
              <a:rPr lang="pt-BR" altLang="pt-BR" sz="22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118/2015 / 252/2016			</a:t>
            </a:r>
            <a:r>
              <a:rPr lang="pt-BR" altLang="pt-BR" sz="220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	649/2012</a:t>
            </a:r>
            <a:endParaRPr lang="pt-BR" altLang="pt-BR" sz="2200" dirty="0" smtClean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algn="ctr"/>
            <a:r>
              <a:rPr lang="pt-BR" altLang="pt-BR" sz="54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Seleção de</a:t>
            </a:r>
          </a:p>
          <a:p>
            <a:pPr algn="ctr"/>
            <a:r>
              <a:rPr lang="pt-BR" altLang="pt-BR" sz="54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laboratório</a:t>
            </a:r>
            <a:endParaRPr lang="pt-BR" altLang="pt-BR" sz="1600" dirty="0" smtClean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6551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 Definição do Laboratório</a:t>
            </a: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6.2.4.3.2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efeito de uso da ordem de prioridade mencionada, deve ser considerada qualquer uma das hipóteses a seguir:</a:t>
            </a:r>
          </a:p>
          <a:p>
            <a:pPr marL="457200" indent="-457200" algn="just">
              <a:buAutoNum type="alphaLcParenR"/>
            </a:pP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Inexistência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do laboratório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definido na prioridade anterior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  <a:p>
            <a:pPr marL="457200" indent="-457200" algn="just">
              <a:buAutoNum type="alphaLcParenR"/>
            </a:pPr>
            <a:endParaRPr lang="pt-BR" sz="12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b) Quando o laboratório definido na prioridade anterior não disponibilizar 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orçamento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dos ensaios em, no máximo,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 (dez) dias úteis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solicitação realizada pelo OCP ou não puder atender em, no máximo,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30 (trinta) dias corridos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contados a partir da data do aceite pelo OCP, ao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prazo para o início dos ensaios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previstos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ou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não puder executá-los, em, no máximo,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uma vez e meia o tempo regular dos ensaios previstos na base normativa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9554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6.2.4.3.2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efeito de uso da ordem de prioridade mencionada, deve ser considerada qualquer uma das hipóteses a seguir:</a:t>
            </a:r>
          </a:p>
          <a:p>
            <a:pPr algn="just"/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Quando o OCP evidenciar que 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preço dos ensaios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realizados, acrescido dos custos decorrentes da avaliação/acompanhamento pelo OCP, em comparação com o definido na prioridade anterior é, no mínimo,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inferior a 50%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52975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 Definição do Laboratório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6.2.4.3.1 O OCP deve adotar laboratórios de ensaio considerando-se a ordem de prioridade definida a seguir:</a:t>
            </a:r>
          </a:p>
        </p:txBody>
      </p:sp>
      <p:sp>
        <p:nvSpPr>
          <p:cNvPr id="2" name="Retângulo 1"/>
          <p:cNvSpPr/>
          <p:nvPr/>
        </p:nvSpPr>
        <p:spPr>
          <a:xfrm>
            <a:off x="539751" y="2550388"/>
            <a:ext cx="6051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1º Laboratório designado pelo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Inmetro;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39751" y="3012639"/>
            <a:ext cx="86042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3ª 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na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totalidade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dos ensaios previstos no RAC específico do objeto;</a:t>
            </a:r>
          </a:p>
        </p:txBody>
      </p:sp>
      <p:sp>
        <p:nvSpPr>
          <p:cNvPr id="4" name="Retângulo 3"/>
          <p:cNvSpPr/>
          <p:nvPr/>
        </p:nvSpPr>
        <p:spPr>
          <a:xfrm>
            <a:off x="539750" y="4934227"/>
            <a:ext cx="84967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1ª 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na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totalidade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dos ensaios previstos no RAC específico do objeto;</a:t>
            </a:r>
          </a:p>
        </p:txBody>
      </p:sp>
    </p:spTree>
    <p:extLst>
      <p:ext uri="{BB962C8B-B14F-4D97-AF65-F5344CB8AC3E}">
        <p14:creationId xmlns:p14="http://schemas.microsoft.com/office/powerpoint/2010/main" val="11827410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 Definição do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</a:t>
            </a: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39752" y="1706032"/>
            <a:ext cx="84247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4º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3ª 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em parte (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acima de 70% do total) dos ens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aios previstos no RAC específico do objeto;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9751" y="3689559"/>
            <a:ext cx="84247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5º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 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1ª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em parte (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acima de 70% do total) dos ens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aios previstos no RAC específico do objeto;</a:t>
            </a:r>
          </a:p>
        </p:txBody>
      </p:sp>
    </p:spTree>
    <p:extLst>
      <p:ext uri="{BB962C8B-B14F-4D97-AF65-F5344CB8AC3E}">
        <p14:creationId xmlns:p14="http://schemas.microsoft.com/office/powerpoint/2010/main" val="33941629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 Definição do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</a:t>
            </a: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39752" y="1706032"/>
            <a:ext cx="84247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6º Laboratório de 3ª parte, nacional ou estrangeiro,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em parte (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abaixo de 70% do total) dos ensaios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previstos no RAC específico do objeto ou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acreditado na mesma classe de ensaio e mesma área de atividade do(s) ensaio(s) previsto(s) no RAC específico, porém para outro objeto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9751" y="4802376"/>
            <a:ext cx="84247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7º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1ª 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abaixo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70% do total dos ensaios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 acreditado na mesma classe de ensaio e mesma área de atividade do(s) ensaio(s) previsto(s) no RAC específico, porém para outro objeto;</a:t>
            </a:r>
          </a:p>
        </p:txBody>
      </p:sp>
    </p:spTree>
    <p:extLst>
      <p:ext uri="{BB962C8B-B14F-4D97-AF65-F5344CB8AC3E}">
        <p14:creationId xmlns:p14="http://schemas.microsoft.com/office/powerpoint/2010/main" val="13616509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 Definição do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</a:t>
            </a: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39752" y="1706032"/>
            <a:ext cx="84247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8º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3ª 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 outro escopo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9751" y="3284984"/>
            <a:ext cx="84247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9º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1ª parte, nacional ou estrangeiro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 outro escopo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9552" y="4811668"/>
            <a:ext cx="8424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3ª parte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nacional ou estrangeiro,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não acreditado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</p:txBody>
      </p:sp>
      <p:sp>
        <p:nvSpPr>
          <p:cNvPr id="9" name="Retângulo 8"/>
          <p:cNvSpPr/>
          <p:nvPr/>
        </p:nvSpPr>
        <p:spPr>
          <a:xfrm>
            <a:off x="539552" y="5589240"/>
            <a:ext cx="8424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11º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1ª parte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nacional ou estrangeiro,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não acreditado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0908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61076" y="115888"/>
            <a:ext cx="1390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RGCP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6.2.4.3 Definição do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</a:t>
            </a: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39752" y="1556792"/>
            <a:ext cx="84247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Nota 2: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laboratório de 3º parte acreditado em parte dos ensaios previstos no RAC específico do objeto, poderá, nas situações autorizadas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subcontratar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laboratório(s) de 3º parte acreditado(s) em parte ou na totalidade dos ensaios previstos no RAC específico do objeto, para a realização do(s) ensaio(s) para o(s) qual(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não é acreditado. </a:t>
            </a:r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Nesta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condição, passa a ser considerado na mesma posição de seleção que o laboratório de 3ª parte acreditado pelo Inmetro/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signatário dos acordos de reconhecimento mútuo ILAC ou IAAC, na totalidade dos ensaios previstos no RAC específico do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objeto... 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353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48253" y="115888"/>
            <a:ext cx="14157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RGDF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 USO DE LABORATÓRIOS 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ENSAIO</a:t>
            </a:r>
          </a:p>
          <a:p>
            <a:pPr algn="just"/>
            <a:endParaRPr lang="pt-BR" sz="2400" b="1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12.1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Quando do uso de laboratório de ensaio, é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responsabilidade do fornecedor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selecionar o laboratório a ser contratado para a realização dos ensaios que serão utilizados no processo de Registro da Declaração da Conformidade do Fornecedor, devendo ser contratado laboratório de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3ª parte acreditado pela </a:t>
            </a:r>
            <a:r>
              <a:rPr lang="pt-BR" sz="2400" b="1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para o escopo específico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12.2 Em caráter excepcional e precário poderá ser utilizado laboratório de 3ª parte não acreditado pela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somente quando não houver, em todo o território nacional, laboratório acreditado para o escopo específico relativo aos ensaios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9935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48253" y="115888"/>
            <a:ext cx="14157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RGDF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 USO DE LABORATÓRIOS 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ENSAIO</a:t>
            </a:r>
          </a:p>
          <a:p>
            <a:pPr algn="just"/>
            <a:endParaRPr lang="pt-BR" sz="2400" b="1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12.2.1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caso do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 não ser acreditado pela </a:t>
            </a:r>
            <a:r>
              <a:rPr lang="pt-BR" sz="2400" b="1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para realização dos ensaios, o fornecedor deve selecionar o laboratório na seguinte ordem: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a) Laboratório de 3ª parte acreditado para outro escopo de ensaio;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b) Laboratório de 3ª parte não acreditado para o escopo requerido, mas que possua padrões para calibração de seus equipamentos e instrumentos rastreáveis 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RBC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bem como materiais de referência para realização dos ensaios, se aplicável. Além disso, deve possuir pessoal com comprovação formal de experiência e conhecimento técnico específico quanto ao produto e ensaios a serem realizados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35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48253" y="115888"/>
            <a:ext cx="14157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RGDF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 USO DE LABORATÓRIOS 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ENSAIO</a:t>
            </a:r>
          </a:p>
          <a:p>
            <a:pPr algn="just"/>
            <a:endParaRPr lang="pt-BR" sz="2400" b="1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12.2.2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o caso da utilização do laboratório de 3ª parte não acreditado referido no item 12.2.1, o fornecedor deve anexar documentos que comprovem as condições ali especificadas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098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848253" y="115888"/>
            <a:ext cx="14157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RGDF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980728"/>
            <a:ext cx="84247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 USO DE LABORATÓRIOS 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ENSAIO</a:t>
            </a:r>
          </a:p>
          <a:p>
            <a:pPr algn="just"/>
            <a:endParaRPr lang="pt-BR" sz="2400" b="1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12.3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os ensaios realizados por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laboratórios estrangeiros, desde que acordado pelo regulamentador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devem ser observadas e documentadas, 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equivalência do método de ensaio e da metodologia de amostragem estabelecida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Além disso, esses laboratórios devem ser acreditados pela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ou por um acreditador que seja signatário de um acordo de reconhecimento mútuo do qual o Inmetro também faça parte. </a:t>
            </a:r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São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eles: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a)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Interamerican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Accreditation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Cooperation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– IAAC;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b)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International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Laboratory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Accreditation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Cooperation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– ILAC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6713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259632" y="1196752"/>
            <a:ext cx="705032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96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Portaria </a:t>
            </a:r>
          </a:p>
          <a:p>
            <a:pPr algn="ctr"/>
            <a:r>
              <a:rPr lang="pt-BR" altLang="pt-BR" sz="96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Inmetro </a:t>
            </a:r>
          </a:p>
          <a:p>
            <a:pPr algn="ctr"/>
            <a:r>
              <a:rPr lang="pt-BR" altLang="pt-BR" sz="96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nº 176/2017</a:t>
            </a:r>
            <a:endParaRPr lang="pt-BR" altLang="pt-BR" sz="3600" dirty="0" smtClean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613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315700" y="115888"/>
            <a:ext cx="64808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PORTARIA INMETRO 181/2017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37049"/>
            <a:ext cx="84247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Considerando 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necessidade de dar a devida publicidade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ao processo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seleção de laboratórios de ensaios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para a avaliação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conformidade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produtos sujeitos à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certificação no campo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compulsório ou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voluntário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 da atualização de informações no Sistema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Produtos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Serviços com Conformidade Avaliada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– </a:t>
            </a:r>
            <a:r>
              <a:rPr lang="pt-BR" sz="2400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Prodcert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Todas as informações previstas para o certificado,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 tiverem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campos correspondentes no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ProdCert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são de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preenchimento obrigatório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incluindo os campos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"Laboratório de Ensaio" e "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Número do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Relatório de Ensaio"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os quais deverão ser atualizados em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cada Etapa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Manutenção da certificação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035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49456" y="2313454"/>
            <a:ext cx="78133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96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 smtClean="0">
              <a:solidFill>
                <a:srgbClr val="114363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989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4820" y="115888"/>
            <a:ext cx="3322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37049"/>
            <a:ext cx="84247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S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eleção de atividades de ensaio de proficiência pelo laboratório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10.1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Para atender aos requisitos de participação em atividades de EP o laboratório deve utilizar atividades de EP organizadas por qualquer um dos seguintes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provedores:</a:t>
            </a:r>
          </a:p>
          <a:p>
            <a:pPr lvl="1"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Provedores de EP acreditados pela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para os programas de EP do escopo acreditado;</a:t>
            </a:r>
          </a:p>
          <a:p>
            <a:pPr lvl="1"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b) Provedores de EP acreditados por organismos de acreditação signatários de acordos de reconhecimento mútuo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(escopo acreditado);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...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d) Inmetro – DIMCI;</a:t>
            </a:r>
          </a:p>
          <a:p>
            <a:pPr lvl="1"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Institutos Nacionais de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Metrologia;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9652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4820" y="115888"/>
            <a:ext cx="3322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37049"/>
            <a:ext cx="842473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S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eleção de atividades de ensaio de proficiência pelo laboratório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b="1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Organismos de acreditação de laboratórios signatários de acordos de reconhecimento mútuo da APLAC, EA, IAAC e ILAC;</a:t>
            </a:r>
          </a:p>
          <a:p>
            <a:pPr lvl="1"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g) Comissões Técnicas da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  <a:p>
            <a:pPr lvl="1"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h) Provedores de EP indicados por órgãos reguladores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...; </a:t>
            </a:r>
          </a:p>
          <a:p>
            <a:pPr lvl="1"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Programas regulares de auditoria de medição organizados pelo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Dicla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2405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4820" y="115888"/>
            <a:ext cx="3322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52736"/>
            <a:ext cx="84247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10.2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 laboratório deve demonstrar sua competência por meio da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participação satisfatória em outros ensaios de proficiência ou comparações </a:t>
            </a:r>
            <a:r>
              <a:rPr lang="pt-BR" sz="2400" b="1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interlaboratoriais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que tenham por objetivo comparar os resultados de dois ou mais laboratórios,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apenas se atendidas as seguintes condições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lvl="1"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a) caso comprove que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não houve atividades de EP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disponíveis, organizadas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pelos provedores citados em 10.1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dentro do intervalo de tempo estabelecido no seu plano de participação em EP (ver 9.1.1) e;</a:t>
            </a:r>
          </a:p>
          <a:p>
            <a:pPr lvl="1"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b) caso não tenha acesso às comparações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interlaboratoriais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realizadas com propósitos distintos de um EP relacionadas em 9.1.2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084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4820" y="115888"/>
            <a:ext cx="3322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52736"/>
            <a:ext cx="842473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10.2.1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 atender o requisito 10.2, o laboratório deve utilizar as seguintes atividades de EP,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conforme a ordem de prioridade abaixo, somente passando para a próxima alternativa quando a anterior não estiver disponível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a) organizadas por provedores de EP, programas de EP e comparações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interlaboratoriais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constantes no banco de dados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EPTIS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...;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b)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organizadas por laboratórios acreditados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objeto do EP ou comparação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interlaboratorial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 </a:t>
            </a:r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comparação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interlaboratorial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organizada por iniciativa própria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ou, na falta comprovada destes, com laboratórios não 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acreditados. 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445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4820" y="115888"/>
            <a:ext cx="3322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52736"/>
            <a:ext cx="842473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Nota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1: Recomenda-se que o laboratório utilize atividades de EP organizadas conforme os requisitos da ABNT NBR ISO/IEC 17043. </a:t>
            </a:r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Nota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2: O envio de item próprio para calibração, ensaio ou exame a outro laboratório, para fins de comparação, sem que este tenha conhecimento da finalidade não é uma comparação </a:t>
            </a:r>
            <a:r>
              <a:rPr lang="pt-BR" sz="24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interlaboratorial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mas apenas um mecanismo de garantia de qualidade, conforme 10.3. </a:t>
            </a:r>
            <a:endParaRPr lang="pt-BR" sz="2400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/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Nota 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3: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Existe uma política de transição para este requisito, expressa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item 4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5565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4820" y="115888"/>
            <a:ext cx="3322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NIT-DICLA-026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1" y="1052736"/>
            <a:ext cx="842473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presente revisão desta Norma estabeleceu em 10.2 e 10.2.1 uma ordem de prioridade para a utilização de atividades de ensaio de proficiência, para atendimento aos requisitos e à política de participação em atividades de ensaio de proficiência, o que não existia na revisão 08 da NIT-Dicla-026.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Tal ordem, da forma como apresentada, entrará efetivamente em vigor a partir de 01/01/2018.</a:t>
            </a:r>
          </a:p>
          <a:p>
            <a:pPr algn="just"/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data de emissão desta Norma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até 31/12/2017</a:t>
            </a:r>
            <a:r>
              <a:rPr lang="pt-BR" sz="24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as atividades de ensaio de proficiência relacionadas no EPTIS (10.2.1.a) e organizadas por laboratórios acreditados (10.2.1.b), </a:t>
            </a:r>
            <a:r>
              <a:rPr lang="pt-BR" sz="2400" b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podem ser utilizadas igualmente àquelas organizadas pelos provedores de ensaio de proficiência listados em 10.2, conforme previsto </a:t>
            </a:r>
            <a:r>
              <a:rPr lang="pt-BR" sz="2400" b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anteriormente</a:t>
            </a:r>
            <a:r>
              <a:rPr lang="pt-BR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... .</a:t>
            </a:r>
            <a:endParaRPr lang="pt-BR" sz="24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4074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64920" y="2313454"/>
            <a:ext cx="838242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9600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ISO/IEC 17025</a:t>
            </a:r>
          </a:p>
        </p:txBody>
      </p:sp>
    </p:spTree>
    <p:extLst>
      <p:ext uri="{BB962C8B-B14F-4D97-AF65-F5344CB8AC3E}">
        <p14:creationId xmlns:p14="http://schemas.microsoft.com/office/powerpoint/2010/main" val="27412861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451620" y="115888"/>
            <a:ext cx="82090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ESCLARECIMENTOS JUNTO A CGCRE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496746" cy="559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Política de transição da </a:t>
            </a:r>
            <a:r>
              <a:rPr lang="pt-BR" altLang="pt-BR" sz="28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0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Prazos para migração do 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SGQ e tratamento das </a:t>
            </a:r>
            <a:r>
              <a:rPr lang="pt-BR" altLang="pt-BR" sz="2800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NCs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  <a:endParaRPr lang="pt-BR" altLang="pt-BR" sz="28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0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Política para uso de laboratórios com sistema de gestão através da ISO 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9001 (opção A e B);</a:t>
            </a:r>
            <a:endParaRPr lang="pt-BR" altLang="pt-BR" sz="28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0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Esclarecimento sobre necessidade de gerenciamento de risco pelos laboratórios;</a:t>
            </a: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8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Declaração de conformidade (</a:t>
            </a:r>
            <a:r>
              <a:rPr lang="pt-BR" altLang="pt-BR" sz="2800" i="1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statement</a:t>
            </a:r>
            <a:r>
              <a:rPr lang="pt-BR" altLang="pt-BR" sz="2800" i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altLang="pt-BR" sz="2800" i="1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of</a:t>
            </a:r>
            <a:r>
              <a:rPr lang="pt-BR" altLang="pt-BR" sz="2800" i="1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altLang="pt-BR" sz="2800" i="1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conformity</a:t>
            </a: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por parte dos laboratórios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;</a:t>
            </a:r>
            <a:endParaRPr lang="pt-BR" altLang="pt-BR" sz="20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857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451620" y="115888"/>
            <a:ext cx="82090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ESCLARECIMENTOS JUNTO A CGCRE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496746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Discussões sobre a tradução de termos como </a:t>
            </a:r>
            <a:r>
              <a:rPr lang="pt-BR" altLang="pt-BR" sz="2800" i="1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laboratory</a:t>
            </a:r>
            <a:r>
              <a:rPr lang="pt-BR" altLang="pt-BR" sz="2800" i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management 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</a:t>
            </a:r>
            <a:r>
              <a:rPr lang="pt-BR" altLang="pt-BR" sz="2800" i="1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laboratory</a:t>
            </a:r>
            <a:r>
              <a:rPr lang="pt-BR" altLang="pt-BR" sz="2800" i="1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pt-BR" altLang="pt-BR" sz="2800" i="1" dirty="0" err="1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activies</a:t>
            </a:r>
            <a:endParaRPr lang="pt-BR" altLang="pt-BR" sz="2800" i="1" dirty="0" smtClean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8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Treinamento </a:t>
            </a: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 avaliadores;</a:t>
            </a: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0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Tratamento de não 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conformidades pelos laboratórios;</a:t>
            </a:r>
            <a:endParaRPr lang="pt-BR" altLang="pt-BR" sz="28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20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Grupo especial para tratamento de divergências de interpretação entre </a:t>
            </a:r>
            <a:r>
              <a:rPr lang="pt-BR" altLang="pt-BR" sz="2800" dirty="0" err="1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Cgcre</a:t>
            </a:r>
            <a:r>
              <a:rPr lang="pt-BR" altLang="pt-BR" sz="2800" dirty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avaliadores e </a:t>
            </a:r>
            <a:r>
              <a:rPr lang="pt-BR" altLang="pt-BR" sz="2800" dirty="0" smtClean="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laboratórios.</a:t>
            </a:r>
            <a:endParaRPr lang="pt-BR" altLang="pt-BR" sz="2800" dirty="0">
              <a:solidFill>
                <a:srgbClr val="595959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6131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88713" y="115888"/>
            <a:ext cx="77348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28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REAJUSTE DE VALORES PARA AVALIADORES</a:t>
            </a:r>
            <a:endParaRPr lang="pt-BR" altLang="pt-BR" sz="28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496746" cy="546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1)</a:t>
            </a:r>
            <a:r>
              <a:rPr lang="en-US" sz="2800" dirty="0" err="1" smtClean="0">
                <a:solidFill>
                  <a:schemeClr val="tx1"/>
                </a:solidFill>
              </a:rPr>
              <a:t>Realizar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pagamentos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avaliadores</a:t>
            </a:r>
            <a:r>
              <a:rPr lang="en-US" sz="2800" dirty="0">
                <a:solidFill>
                  <a:schemeClr val="tx1"/>
                </a:solidFill>
              </a:rPr>
              <a:t> </a:t>
            </a:r>
            <a:r>
              <a:rPr lang="en-US" sz="2800" dirty="0" err="1">
                <a:solidFill>
                  <a:schemeClr val="tx1"/>
                </a:solidFill>
              </a:rPr>
              <a:t>em</a:t>
            </a:r>
            <a:r>
              <a:rPr lang="en-US" sz="2800" dirty="0">
                <a:solidFill>
                  <a:schemeClr val="tx1"/>
                </a:solidFill>
              </a:rPr>
              <a:t> 2 </a:t>
            </a:r>
            <a:r>
              <a:rPr lang="en-US" sz="2800" dirty="0" err="1">
                <a:solidFill>
                  <a:schemeClr val="tx1"/>
                </a:solidFill>
              </a:rPr>
              <a:t>parcelas</a:t>
            </a:r>
            <a:r>
              <a:rPr lang="en-US" sz="2800" dirty="0">
                <a:solidFill>
                  <a:schemeClr val="tx1"/>
                </a:solidFill>
              </a:rPr>
              <a:t>: a 1ª </a:t>
            </a:r>
            <a:r>
              <a:rPr lang="en-US" sz="2800" dirty="0" err="1">
                <a:solidFill>
                  <a:schemeClr val="tx1"/>
                </a:solidFill>
              </a:rPr>
              <a:t>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conclusão</a:t>
            </a:r>
            <a:r>
              <a:rPr lang="en-US" sz="2800" dirty="0">
                <a:solidFill>
                  <a:schemeClr val="tx1"/>
                </a:solidFill>
              </a:rPr>
              <a:t> da auditoria e a 2ª </a:t>
            </a:r>
            <a:r>
              <a:rPr lang="en-US" sz="2800" dirty="0" err="1">
                <a:solidFill>
                  <a:schemeClr val="tx1"/>
                </a:solidFill>
              </a:rPr>
              <a:t>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conclusão</a:t>
            </a:r>
            <a:r>
              <a:rPr lang="en-US" sz="2800" dirty="0">
                <a:solidFill>
                  <a:schemeClr val="tx1"/>
                </a:solidFill>
              </a:rPr>
              <a:t> do </a:t>
            </a:r>
            <a:r>
              <a:rPr lang="en-US" sz="2800" dirty="0" err="1">
                <a:solidFill>
                  <a:schemeClr val="tx1"/>
                </a:solidFill>
              </a:rPr>
              <a:t>processo</a:t>
            </a:r>
            <a:r>
              <a:rPr lang="en-US" sz="2800" dirty="0">
                <a:solidFill>
                  <a:schemeClr val="tx1"/>
                </a:solidFill>
              </a:rPr>
              <a:t> de </a:t>
            </a:r>
            <a:r>
              <a:rPr lang="en-US" sz="2800" dirty="0" err="1">
                <a:solidFill>
                  <a:schemeClr val="tx1"/>
                </a:solidFill>
              </a:rPr>
              <a:t>acreditação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extensão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reavaliação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evitando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assim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procrastinações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por</a:t>
            </a:r>
            <a:r>
              <a:rPr lang="en-US" sz="2800" dirty="0">
                <a:solidFill>
                  <a:schemeClr val="tx1"/>
                </a:solidFill>
              </a:rPr>
              <a:t> parte de </a:t>
            </a:r>
            <a:r>
              <a:rPr lang="en-US" sz="2800" dirty="0" err="1">
                <a:solidFill>
                  <a:schemeClr val="tx1"/>
                </a:solidFill>
              </a:rPr>
              <a:t>avaliadores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nas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fases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pós</a:t>
            </a:r>
            <a:r>
              <a:rPr lang="en-US" sz="2800" dirty="0">
                <a:solidFill>
                  <a:schemeClr val="tx1"/>
                </a:solidFill>
              </a:rPr>
              <a:t> auditoria do </a:t>
            </a:r>
            <a:r>
              <a:rPr lang="en-US" sz="2800" dirty="0" err="1">
                <a:solidFill>
                  <a:schemeClr val="tx1"/>
                </a:solidFill>
              </a:rPr>
              <a:t>processo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 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Fonte: </a:t>
            </a:r>
            <a:r>
              <a:rPr lang="en-US" dirty="0" err="1" smtClean="0">
                <a:solidFill>
                  <a:schemeClr val="tx1"/>
                </a:solidFill>
              </a:rPr>
              <a:t>Grupo</a:t>
            </a:r>
            <a:r>
              <a:rPr lang="en-US" dirty="0" smtClean="0">
                <a:solidFill>
                  <a:schemeClr val="tx1"/>
                </a:solidFill>
              </a:rPr>
              <a:t> pela </a:t>
            </a:r>
            <a:r>
              <a:rPr lang="en-US" dirty="0" err="1" smtClean="0">
                <a:solidFill>
                  <a:schemeClr val="tx1"/>
                </a:solidFill>
              </a:rPr>
              <a:t>Ética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Metrologia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Brasileira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pt-BR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987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88713" y="115888"/>
            <a:ext cx="77348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28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REAJUSTE DE VALORES PARA AVALIADORES</a:t>
            </a:r>
            <a:endParaRPr lang="pt-BR" altLang="pt-BR" sz="28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496746" cy="555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 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2)</a:t>
            </a:r>
            <a:r>
              <a:rPr lang="en-US" sz="2800" dirty="0" err="1" smtClean="0">
                <a:solidFill>
                  <a:schemeClr val="tx1"/>
                </a:solidFill>
              </a:rPr>
              <a:t>Priorizar</a:t>
            </a:r>
            <a:r>
              <a:rPr lang="en-US" sz="2800" dirty="0">
                <a:solidFill>
                  <a:schemeClr val="tx1"/>
                </a:solidFill>
              </a:rPr>
              <a:t> </a:t>
            </a:r>
            <a:r>
              <a:rPr lang="en-US" sz="2800" dirty="0" err="1">
                <a:solidFill>
                  <a:schemeClr val="tx1"/>
                </a:solidFill>
              </a:rPr>
              <a:t>avaliadores</a:t>
            </a:r>
            <a:r>
              <a:rPr lang="en-US" sz="2800" dirty="0">
                <a:solidFill>
                  <a:schemeClr val="tx1"/>
                </a:solidFill>
              </a:rPr>
              <a:t> </a:t>
            </a:r>
            <a:r>
              <a:rPr lang="en-US" sz="2800" dirty="0" err="1">
                <a:solidFill>
                  <a:schemeClr val="tx1"/>
                </a:solidFill>
              </a:rPr>
              <a:t>mais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próximos</a:t>
            </a:r>
            <a:r>
              <a:rPr lang="en-US" sz="2800" dirty="0">
                <a:solidFill>
                  <a:schemeClr val="tx1"/>
                </a:solidFill>
              </a:rPr>
              <a:t> do </a:t>
            </a:r>
            <a:r>
              <a:rPr lang="en-US" sz="2800" dirty="0" err="1">
                <a:solidFill>
                  <a:schemeClr val="tx1"/>
                </a:solidFill>
              </a:rPr>
              <a:t>laboratório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auditado</a:t>
            </a:r>
            <a:r>
              <a:rPr lang="en-US" sz="2800" dirty="0">
                <a:solidFill>
                  <a:schemeClr val="tx1"/>
                </a:solidFill>
              </a:rPr>
              <a:t> para </a:t>
            </a:r>
            <a:r>
              <a:rPr lang="en-US" sz="2800" dirty="0" err="1">
                <a:solidFill>
                  <a:schemeClr val="tx1"/>
                </a:solidFill>
              </a:rPr>
              <a:t>reduzirmos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custos</a:t>
            </a:r>
            <a:r>
              <a:rPr lang="en-US" sz="2800" dirty="0">
                <a:solidFill>
                  <a:schemeClr val="tx1"/>
                </a:solidFill>
              </a:rPr>
              <a:t> de </a:t>
            </a:r>
            <a:r>
              <a:rPr lang="en-US" sz="2800" dirty="0" err="1">
                <a:solidFill>
                  <a:schemeClr val="tx1"/>
                </a:solidFill>
              </a:rPr>
              <a:t>deslocamentos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r>
              <a:rPr lang="en-US" sz="2800" dirty="0" err="1">
                <a:solidFill>
                  <a:schemeClr val="tx1"/>
                </a:solidFill>
              </a:rPr>
              <a:t>Não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raro</a:t>
            </a:r>
            <a:r>
              <a:rPr lang="en-US" sz="2800" dirty="0">
                <a:solidFill>
                  <a:schemeClr val="tx1"/>
                </a:solidFill>
              </a:rPr>
              <a:t>, um </a:t>
            </a:r>
            <a:r>
              <a:rPr lang="en-US" sz="2800" dirty="0" err="1">
                <a:solidFill>
                  <a:schemeClr val="tx1"/>
                </a:solidFill>
              </a:rPr>
              <a:t>laboratório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recebe</a:t>
            </a:r>
            <a:r>
              <a:rPr lang="en-US" sz="2800" dirty="0">
                <a:solidFill>
                  <a:schemeClr val="tx1"/>
                </a:solidFill>
              </a:rPr>
              <a:t> </a:t>
            </a:r>
            <a:r>
              <a:rPr lang="en-US" sz="2800" dirty="0" err="1">
                <a:solidFill>
                  <a:schemeClr val="tx1"/>
                </a:solidFill>
              </a:rPr>
              <a:t>avaliadores</a:t>
            </a:r>
            <a:r>
              <a:rPr lang="en-US" sz="2800" dirty="0">
                <a:solidFill>
                  <a:schemeClr val="tx1"/>
                </a:solidFill>
              </a:rPr>
              <a:t> de outro </a:t>
            </a:r>
            <a:r>
              <a:rPr lang="en-US" sz="2800" dirty="0" err="1">
                <a:solidFill>
                  <a:schemeClr val="tx1"/>
                </a:solidFill>
              </a:rPr>
              <a:t>estado</a:t>
            </a:r>
            <a:r>
              <a:rPr lang="en-US" sz="2800" dirty="0">
                <a:solidFill>
                  <a:schemeClr val="tx1"/>
                </a:solidFill>
              </a:rPr>
              <a:t> e </a:t>
            </a:r>
            <a:r>
              <a:rPr lang="en-US" sz="2800" dirty="0" err="1">
                <a:solidFill>
                  <a:schemeClr val="tx1"/>
                </a:solidFill>
              </a:rPr>
              <a:t>até</a:t>
            </a:r>
            <a:r>
              <a:rPr lang="en-US" sz="2800" dirty="0">
                <a:solidFill>
                  <a:schemeClr val="tx1"/>
                </a:solidFill>
              </a:rPr>
              <a:t> de </a:t>
            </a:r>
            <a:r>
              <a:rPr lang="en-US" sz="2800" dirty="0" err="1">
                <a:solidFill>
                  <a:schemeClr val="tx1"/>
                </a:solidFill>
              </a:rPr>
              <a:t>outra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região</a:t>
            </a:r>
            <a:r>
              <a:rPr lang="en-US" sz="2800" dirty="0">
                <a:solidFill>
                  <a:schemeClr val="tx1"/>
                </a:solidFill>
              </a:rPr>
              <a:t> do </a:t>
            </a:r>
            <a:r>
              <a:rPr lang="en-US" sz="2800" dirty="0" err="1">
                <a:solidFill>
                  <a:schemeClr val="tx1"/>
                </a:solidFill>
              </a:rPr>
              <a:t>país</a:t>
            </a:r>
            <a:r>
              <a:rPr lang="en-US" sz="2800" dirty="0">
                <a:solidFill>
                  <a:schemeClr val="tx1"/>
                </a:solidFill>
              </a:rPr>
              <a:t>. É </a:t>
            </a:r>
            <a:r>
              <a:rPr lang="en-US" sz="2800" dirty="0" err="1" smtClean="0">
                <a:solidFill>
                  <a:schemeClr val="tx1"/>
                </a:solidFill>
              </a:rPr>
              <a:t>preciso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uma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base de </a:t>
            </a:r>
            <a:r>
              <a:rPr lang="en-US" sz="2800" dirty="0" err="1">
                <a:solidFill>
                  <a:schemeClr val="tx1"/>
                </a:solidFill>
              </a:rPr>
              <a:t>avaliadores</a:t>
            </a:r>
            <a:r>
              <a:rPr lang="en-US" sz="2800" dirty="0">
                <a:solidFill>
                  <a:schemeClr val="tx1"/>
                </a:solidFill>
              </a:rPr>
              <a:t> </a:t>
            </a:r>
            <a:r>
              <a:rPr lang="en-US" sz="2800" dirty="0" err="1">
                <a:solidFill>
                  <a:schemeClr val="tx1"/>
                </a:solidFill>
              </a:rPr>
              <a:t>qualificados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próximos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às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regiões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demandantes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 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Fonte: </a:t>
            </a:r>
            <a:r>
              <a:rPr lang="en-US" dirty="0" err="1">
                <a:solidFill>
                  <a:schemeClr val="tx1"/>
                </a:solidFill>
              </a:rPr>
              <a:t>Grupo</a:t>
            </a:r>
            <a:r>
              <a:rPr lang="en-US" dirty="0">
                <a:solidFill>
                  <a:schemeClr val="tx1"/>
                </a:solidFill>
              </a:rPr>
              <a:t> pela </a:t>
            </a:r>
            <a:r>
              <a:rPr lang="en-US" dirty="0" err="1">
                <a:solidFill>
                  <a:schemeClr val="tx1"/>
                </a:solidFill>
              </a:rPr>
              <a:t>Ética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Metrologia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Brasileira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pt-BR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7598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88713" y="115888"/>
            <a:ext cx="77348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28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REAJUSTE DE VALORES PARA AVALIADORES</a:t>
            </a:r>
            <a:endParaRPr lang="pt-BR" altLang="pt-BR" sz="28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496746" cy="540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 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3) </a:t>
            </a:r>
            <a:r>
              <a:rPr lang="en-US" sz="2800" dirty="0" err="1" smtClean="0">
                <a:solidFill>
                  <a:schemeClr val="tx1"/>
                </a:solidFill>
              </a:rPr>
              <a:t>Analisar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melhor</a:t>
            </a:r>
            <a:r>
              <a:rPr lang="en-US" sz="2800" dirty="0" smtClean="0">
                <a:solidFill>
                  <a:schemeClr val="tx1"/>
                </a:solidFill>
              </a:rPr>
              <a:t> a </a:t>
            </a:r>
            <a:r>
              <a:rPr lang="en-US" sz="2800" dirty="0" err="1" smtClean="0">
                <a:solidFill>
                  <a:schemeClr val="tx1"/>
                </a:solidFill>
              </a:rPr>
              <a:t>duração</a:t>
            </a:r>
            <a:r>
              <a:rPr lang="en-US" sz="2800" dirty="0" smtClean="0">
                <a:solidFill>
                  <a:schemeClr val="tx1"/>
                </a:solidFill>
              </a:rPr>
              <a:t> da  </a:t>
            </a:r>
            <a:r>
              <a:rPr lang="en-US" sz="2800" dirty="0" err="1" smtClean="0">
                <a:solidFill>
                  <a:schemeClr val="tx1"/>
                </a:solidFill>
              </a:rPr>
              <a:t>avaliação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discutindo</a:t>
            </a:r>
            <a:r>
              <a:rPr lang="en-US" sz="2800" dirty="0" smtClean="0">
                <a:solidFill>
                  <a:schemeClr val="tx1"/>
                </a:solidFill>
              </a:rPr>
              <a:t> com o </a:t>
            </a:r>
            <a:r>
              <a:rPr lang="en-US" sz="2800" dirty="0" err="1" smtClean="0">
                <a:solidFill>
                  <a:schemeClr val="tx1"/>
                </a:solidFill>
              </a:rPr>
              <a:t>laboratório</a:t>
            </a:r>
            <a:r>
              <a:rPr lang="en-US" sz="2800" dirty="0" smtClean="0">
                <a:solidFill>
                  <a:schemeClr val="tx1"/>
                </a:solidFill>
              </a:rPr>
              <a:t> a </a:t>
            </a:r>
            <a:r>
              <a:rPr lang="en-US" sz="2800" dirty="0" err="1" smtClean="0">
                <a:solidFill>
                  <a:schemeClr val="tx1"/>
                </a:solidFill>
              </a:rPr>
              <a:t>quantidade</a:t>
            </a:r>
            <a:r>
              <a:rPr lang="en-US" sz="2800" dirty="0" smtClean="0">
                <a:solidFill>
                  <a:schemeClr val="tx1"/>
                </a:solidFill>
              </a:rPr>
              <a:t> de </a:t>
            </a:r>
            <a:r>
              <a:rPr lang="en-US" sz="2800" dirty="0" err="1" smtClean="0">
                <a:solidFill>
                  <a:schemeClr val="tx1"/>
                </a:solidFill>
              </a:rPr>
              <a:t>homem</a:t>
            </a:r>
            <a:r>
              <a:rPr lang="en-US" sz="2800" dirty="0" smtClean="0">
                <a:solidFill>
                  <a:schemeClr val="tx1"/>
                </a:solidFill>
              </a:rPr>
              <a:t> / </a:t>
            </a:r>
            <a:r>
              <a:rPr lang="en-US" sz="2800" dirty="0" err="1" smtClean="0">
                <a:solidFill>
                  <a:schemeClr val="tx1"/>
                </a:solidFill>
              </a:rPr>
              <a:t>dia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adequado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err="1" smtClean="0">
                <a:solidFill>
                  <a:schemeClr val="tx1"/>
                </a:solidFill>
              </a:rPr>
              <a:t>Hoje</a:t>
            </a:r>
            <a:r>
              <a:rPr lang="en-US" sz="2800" dirty="0" smtClean="0">
                <a:solidFill>
                  <a:schemeClr val="tx1"/>
                </a:solidFill>
              </a:rPr>
              <a:t> é </a:t>
            </a:r>
            <a:r>
              <a:rPr lang="en-US" sz="2800" dirty="0" err="1" smtClean="0">
                <a:solidFill>
                  <a:schemeClr val="tx1"/>
                </a:solidFill>
              </a:rPr>
              <a:t>comum</a:t>
            </a:r>
            <a:r>
              <a:rPr lang="en-US" sz="2800" dirty="0" smtClean="0">
                <a:solidFill>
                  <a:schemeClr val="tx1"/>
                </a:solidFill>
              </a:rPr>
              <a:t> </a:t>
            </a:r>
            <a:r>
              <a:rPr lang="en-US" sz="2800" dirty="0" err="1" smtClean="0">
                <a:solidFill>
                  <a:schemeClr val="tx1"/>
                </a:solidFill>
              </a:rPr>
              <a:t>avaliadores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definirem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unilateralmente</a:t>
            </a:r>
            <a:r>
              <a:rPr lang="en-US" sz="2800" dirty="0" smtClean="0">
                <a:solidFill>
                  <a:schemeClr val="tx1"/>
                </a:solidFill>
              </a:rPr>
              <a:t> a </a:t>
            </a:r>
            <a:r>
              <a:rPr lang="en-US" sz="2800" dirty="0" err="1" smtClean="0">
                <a:solidFill>
                  <a:schemeClr val="tx1"/>
                </a:solidFill>
              </a:rPr>
              <a:t>duração</a:t>
            </a:r>
            <a:r>
              <a:rPr lang="en-US" sz="2800" dirty="0" smtClean="0">
                <a:solidFill>
                  <a:schemeClr val="tx1"/>
                </a:solidFill>
              </a:rPr>
              <a:t> da </a:t>
            </a:r>
            <a:r>
              <a:rPr lang="en-US" sz="2800" dirty="0" err="1" smtClean="0">
                <a:solidFill>
                  <a:schemeClr val="tx1"/>
                </a:solidFill>
              </a:rPr>
              <a:t>avaliação</a:t>
            </a:r>
            <a:r>
              <a:rPr lang="en-US" sz="2800" dirty="0" smtClean="0">
                <a:solidFill>
                  <a:schemeClr val="tx1"/>
                </a:solidFill>
              </a:rPr>
              <a:t>.  </a:t>
            </a:r>
            <a:r>
              <a:rPr lang="en-US" sz="2800" dirty="0" err="1" smtClean="0">
                <a:solidFill>
                  <a:schemeClr val="tx1"/>
                </a:solidFill>
              </a:rPr>
              <a:t>Em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muitos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casos</a:t>
            </a:r>
            <a:r>
              <a:rPr lang="en-US" sz="2800" dirty="0" smtClean="0">
                <a:solidFill>
                  <a:schemeClr val="tx1"/>
                </a:solidFill>
              </a:rPr>
              <a:t> as </a:t>
            </a:r>
            <a:r>
              <a:rPr lang="en-US" sz="2800" dirty="0" err="1" smtClean="0">
                <a:solidFill>
                  <a:schemeClr val="tx1"/>
                </a:solidFill>
              </a:rPr>
              <a:t>avaliações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poderiam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ser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realizadas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na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metade</a:t>
            </a:r>
            <a:r>
              <a:rPr lang="en-US" sz="2800" dirty="0" smtClean="0">
                <a:solidFill>
                  <a:schemeClr val="tx1"/>
                </a:solidFill>
              </a:rPr>
              <a:t> do tempo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Fonte: </a:t>
            </a:r>
            <a:r>
              <a:rPr lang="en-US" dirty="0" err="1">
                <a:solidFill>
                  <a:schemeClr val="tx1"/>
                </a:solidFill>
              </a:rPr>
              <a:t>Grupo</a:t>
            </a:r>
            <a:r>
              <a:rPr lang="en-US" dirty="0">
                <a:solidFill>
                  <a:schemeClr val="tx1"/>
                </a:solidFill>
              </a:rPr>
              <a:t> pela </a:t>
            </a:r>
            <a:r>
              <a:rPr lang="en-US" dirty="0" err="1">
                <a:solidFill>
                  <a:schemeClr val="tx1"/>
                </a:solidFill>
              </a:rPr>
              <a:t>Ética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Metrologia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Brasileira</a:t>
            </a:r>
            <a:endParaRPr lang="pt-BR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5553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98"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688713" y="115888"/>
            <a:ext cx="77348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28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REAJUSTE DE VALORES PARA AVALIADORES</a:t>
            </a:r>
            <a:endParaRPr lang="pt-BR" altLang="pt-BR" sz="28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1017588"/>
            <a:ext cx="8496746" cy="558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4)      </a:t>
            </a:r>
            <a:r>
              <a:rPr lang="en-US" sz="2800" dirty="0" err="1" smtClean="0">
                <a:solidFill>
                  <a:schemeClr val="tx1"/>
                </a:solidFill>
              </a:rPr>
              <a:t>Aperfeiçoar</a:t>
            </a:r>
            <a:r>
              <a:rPr lang="en-US" sz="2800" dirty="0" smtClean="0">
                <a:solidFill>
                  <a:schemeClr val="tx1"/>
                </a:solidFill>
              </a:rPr>
              <a:t> a </a:t>
            </a:r>
            <a:r>
              <a:rPr lang="en-US" sz="2800" dirty="0" err="1" smtClean="0">
                <a:solidFill>
                  <a:schemeClr val="tx1"/>
                </a:solidFill>
              </a:rPr>
              <a:t>padronização</a:t>
            </a:r>
            <a:r>
              <a:rPr lang="en-US" sz="2800" dirty="0" smtClean="0">
                <a:solidFill>
                  <a:schemeClr val="tx1"/>
                </a:solidFill>
              </a:rPr>
              <a:t> das </a:t>
            </a:r>
            <a:r>
              <a:rPr lang="en-US" sz="2800" dirty="0" err="1" smtClean="0">
                <a:solidFill>
                  <a:schemeClr val="tx1"/>
                </a:solidFill>
              </a:rPr>
              <a:t>avaliações</a:t>
            </a:r>
            <a:r>
              <a:rPr lang="en-US" sz="2800" dirty="0" smtClean="0">
                <a:solidFill>
                  <a:schemeClr val="tx1"/>
                </a:solidFill>
              </a:rPr>
              <a:t> para </a:t>
            </a:r>
            <a:r>
              <a:rPr lang="en-US" sz="2800" dirty="0" err="1" smtClean="0">
                <a:solidFill>
                  <a:schemeClr val="tx1"/>
                </a:solidFill>
              </a:rPr>
              <a:t>minimizar</a:t>
            </a:r>
            <a:r>
              <a:rPr lang="en-US" sz="2800" dirty="0" smtClean="0">
                <a:solidFill>
                  <a:schemeClr val="tx1"/>
                </a:solidFill>
              </a:rPr>
              <a:t> o </a:t>
            </a:r>
            <a:r>
              <a:rPr lang="en-US" sz="2800" dirty="0" err="1" smtClean="0">
                <a:solidFill>
                  <a:schemeClr val="tx1"/>
                </a:solidFill>
              </a:rPr>
              <a:t>dissenso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na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interpretação</a:t>
            </a:r>
            <a:r>
              <a:rPr lang="en-US" sz="2800" dirty="0" smtClean="0">
                <a:solidFill>
                  <a:schemeClr val="tx1"/>
                </a:solidFill>
              </a:rPr>
              <a:t> dos </a:t>
            </a:r>
            <a:r>
              <a:rPr lang="en-US" sz="2800" dirty="0" err="1" smtClean="0">
                <a:solidFill>
                  <a:schemeClr val="tx1"/>
                </a:solidFill>
              </a:rPr>
              <a:t>auditores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err="1" smtClean="0">
                <a:solidFill>
                  <a:schemeClr val="tx1"/>
                </a:solidFill>
              </a:rPr>
              <a:t>Temos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muitas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dificuldades</a:t>
            </a:r>
            <a:r>
              <a:rPr lang="en-US" sz="2800" dirty="0" smtClean="0">
                <a:solidFill>
                  <a:schemeClr val="tx1"/>
                </a:solidFill>
              </a:rPr>
              <a:t> com </a:t>
            </a:r>
            <a:r>
              <a:rPr lang="en-US" sz="2800" dirty="0" err="1" smtClean="0">
                <a:solidFill>
                  <a:schemeClr val="tx1"/>
                </a:solidFill>
              </a:rPr>
              <a:t>divergências</a:t>
            </a:r>
            <a:r>
              <a:rPr lang="en-US" sz="2800" dirty="0" smtClean="0">
                <a:solidFill>
                  <a:schemeClr val="tx1"/>
                </a:solidFill>
              </a:rPr>
              <a:t> de </a:t>
            </a:r>
            <a:r>
              <a:rPr lang="en-US" sz="2800" dirty="0" err="1" smtClean="0">
                <a:solidFill>
                  <a:schemeClr val="tx1"/>
                </a:solidFill>
              </a:rPr>
              <a:t>opiniões</a:t>
            </a:r>
            <a:r>
              <a:rPr lang="en-US" sz="2800" dirty="0" smtClean="0">
                <a:solidFill>
                  <a:schemeClr val="tx1"/>
                </a:solidFill>
              </a:rPr>
              <a:t> entre </a:t>
            </a:r>
            <a:r>
              <a:rPr lang="en-US" sz="2800" dirty="0" err="1" smtClean="0">
                <a:solidFill>
                  <a:schemeClr val="tx1"/>
                </a:solidFill>
              </a:rPr>
              <a:t>avaliadores</a:t>
            </a:r>
            <a:r>
              <a:rPr lang="en-US" sz="2800" dirty="0" smtClean="0">
                <a:solidFill>
                  <a:schemeClr val="tx1"/>
                </a:solidFill>
              </a:rPr>
              <a:t>. O que </a:t>
            </a:r>
            <a:r>
              <a:rPr lang="en-US" sz="2800" dirty="0" err="1" smtClean="0">
                <a:solidFill>
                  <a:schemeClr val="tx1"/>
                </a:solidFill>
              </a:rPr>
              <a:t>está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bom</a:t>
            </a:r>
            <a:r>
              <a:rPr lang="en-US" sz="2800" dirty="0" smtClean="0">
                <a:solidFill>
                  <a:schemeClr val="tx1"/>
                </a:solidFill>
              </a:rPr>
              <a:t> para um </a:t>
            </a:r>
            <a:r>
              <a:rPr lang="en-US" sz="2800" dirty="0" err="1" smtClean="0">
                <a:solidFill>
                  <a:schemeClr val="tx1"/>
                </a:solidFill>
              </a:rPr>
              <a:t>não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está</a:t>
            </a:r>
            <a:r>
              <a:rPr lang="en-US" sz="2800" dirty="0" smtClean="0">
                <a:solidFill>
                  <a:schemeClr val="tx1"/>
                </a:solidFill>
              </a:rPr>
              <a:t> para outro.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 smtClean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 smtClean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 smtClean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en-US" altLang="pt-BR" dirty="0" smtClean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Fonte: </a:t>
            </a:r>
            <a:r>
              <a:rPr lang="en-US" dirty="0" err="1">
                <a:solidFill>
                  <a:schemeClr val="tx1"/>
                </a:solidFill>
              </a:rPr>
              <a:t>Grupo</a:t>
            </a:r>
            <a:r>
              <a:rPr lang="en-US" dirty="0">
                <a:solidFill>
                  <a:schemeClr val="tx1"/>
                </a:solidFill>
              </a:rPr>
              <a:t> pela </a:t>
            </a:r>
            <a:r>
              <a:rPr lang="en-US" dirty="0" err="1">
                <a:solidFill>
                  <a:schemeClr val="tx1"/>
                </a:solidFill>
              </a:rPr>
              <a:t>Ética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Metrologia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Brasileira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pt-BR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dirty="0">
              <a:solidFill>
                <a:schemeClr val="tx1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378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890617" y="115888"/>
            <a:ext cx="3331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pt-BR" altLang="pt-BR" sz="3600" dirty="0" smtClean="0">
                <a:solidFill>
                  <a:srgbClr val="114363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FECHAMENTO</a:t>
            </a:r>
            <a:endParaRPr lang="pt-BR" altLang="pt-BR" sz="3600" dirty="0">
              <a:solidFill>
                <a:srgbClr val="114363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539750" y="2747864"/>
            <a:ext cx="8496746" cy="147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</a:pPr>
            <a:r>
              <a:rPr lang="pt-BR" altLang="pt-BR" sz="4800" b="1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Espaço para </a:t>
            </a:r>
          </a:p>
          <a:p>
            <a:pPr algn="ctr">
              <a:lnSpc>
                <a:spcPct val="90000"/>
              </a:lnSpc>
              <a:spcBef>
                <a:spcPts val="400"/>
              </a:spcBef>
              <a:buClr>
                <a:srgbClr val="208ACF"/>
              </a:buClr>
              <a:buSzPct val="100000"/>
            </a:pPr>
            <a:r>
              <a:rPr lang="pt-BR" altLang="pt-BR" sz="4800" b="1" dirty="0" smtClean="0">
                <a:solidFill>
                  <a:srgbClr val="114363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dúvidas e discussões</a:t>
            </a:r>
          </a:p>
        </p:txBody>
      </p:sp>
    </p:spTree>
    <p:extLst>
      <p:ext uri="{BB962C8B-B14F-4D97-AF65-F5344CB8AC3E}">
        <p14:creationId xmlns:p14="http://schemas.microsoft.com/office/powerpoint/2010/main" val="7986149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m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844675"/>
            <a:ext cx="8507413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457200" lvl="1" eaLnBrk="1" hangingPunct="1"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altLang="pt-BR" sz="2600" smtClean="0">
              <a:solidFill>
                <a:srgbClr val="00B0F0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  <a:p>
            <a:pPr marL="457200" lvl="1" eaLnBrk="1" hangingPunct="1">
              <a:buClr>
                <a:srgbClr val="3333CC"/>
              </a:buClr>
              <a:buSzPct val="6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altLang="pt-BR" smtClean="0">
              <a:ea typeface="ＭＳ Ｐゴシック" panose="020B0600070205080204" pitchFamily="34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08550" y="4276725"/>
            <a:ext cx="48863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pt-BR" altLang="pt-BR" sz="1900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Rua da Glória 182, cj. 84</a:t>
            </a:r>
            <a:br>
              <a:rPr lang="pt-BR" altLang="pt-BR" sz="1900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pt-BR" altLang="pt-BR" sz="1900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Liberdade - São Paulo / SP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76825" y="3435350"/>
            <a:ext cx="334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t-BR" altLang="pt-BR" sz="4800">
                <a:solidFill>
                  <a:srgbClr val="208AC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CONTATOS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908550" y="5470525"/>
            <a:ext cx="4886325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pt-BR" altLang="pt-BR" sz="1900" b="1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superintendencia@abrac-ac.org.br</a:t>
            </a:r>
          </a:p>
          <a:p>
            <a:pPr>
              <a:lnSpc>
                <a:spcPct val="90000"/>
              </a:lnSpc>
            </a:pPr>
            <a:r>
              <a:rPr lang="pt-BR" altLang="pt-BR" sz="1900" b="1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secretaria.tecnica@abrac-ac.org.br</a:t>
            </a:r>
          </a:p>
          <a:p>
            <a:pPr>
              <a:lnSpc>
                <a:spcPct val="90000"/>
              </a:lnSpc>
            </a:pPr>
            <a:r>
              <a:rPr lang="pt-BR" altLang="pt-BR" sz="1900" b="1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tecnico@abrac-ac.org.br</a:t>
            </a:r>
          </a:p>
          <a:p>
            <a:pPr>
              <a:lnSpc>
                <a:spcPct val="90000"/>
              </a:lnSpc>
            </a:pPr>
            <a:r>
              <a:rPr lang="pt-BR" altLang="pt-BR" sz="1900" b="1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abrac@abrac-ac.org.br</a:t>
            </a:r>
          </a:p>
          <a:p>
            <a:pPr>
              <a:lnSpc>
                <a:spcPct val="90000"/>
              </a:lnSpc>
            </a:pPr>
            <a:endParaRPr lang="pt-BR" altLang="pt-BR" sz="1900" b="1">
              <a:solidFill>
                <a:srgbClr val="FFFFFF"/>
              </a:solidFill>
              <a:latin typeface="Century Gothic" panose="020B0502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4" name="Straight Connector 5"/>
          <p:cNvCxnSpPr>
            <a:cxnSpLocks noChangeShapeType="1"/>
          </p:cNvCxnSpPr>
          <p:nvPr/>
        </p:nvCxnSpPr>
        <p:spPr bwMode="auto">
          <a:xfrm>
            <a:off x="0" y="4265613"/>
            <a:ext cx="8070850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" name="Grupo 14"/>
          <p:cNvGrpSpPr>
            <a:grpSpLocks/>
          </p:cNvGrpSpPr>
          <p:nvPr/>
        </p:nvGrpSpPr>
        <p:grpSpPr bwMode="auto">
          <a:xfrm>
            <a:off x="5076825" y="3357563"/>
            <a:ext cx="4189413" cy="47625"/>
            <a:chOff x="287338" y="4437112"/>
            <a:chExt cx="8856662" cy="47625"/>
          </a:xfrm>
        </p:grpSpPr>
        <p:cxnSp>
          <p:nvCxnSpPr>
            <p:cNvPr id="38922" name="Straight Connector 7"/>
            <p:cNvCxnSpPr>
              <a:cxnSpLocks noChangeShapeType="1"/>
            </p:cNvCxnSpPr>
            <p:nvPr/>
          </p:nvCxnSpPr>
          <p:spPr bwMode="auto">
            <a:xfrm>
              <a:off x="287338" y="4437112"/>
              <a:ext cx="8856653" cy="0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923" name="Straight Connector 8"/>
            <p:cNvCxnSpPr>
              <a:cxnSpLocks noChangeShapeType="1"/>
            </p:cNvCxnSpPr>
            <p:nvPr/>
          </p:nvCxnSpPr>
          <p:spPr bwMode="auto">
            <a:xfrm>
              <a:off x="287338" y="4484737"/>
              <a:ext cx="8856662" cy="0"/>
            </a:xfrm>
            <a:prstGeom prst="line">
              <a:avLst/>
            </a:prstGeom>
            <a:no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4908550" y="4852988"/>
            <a:ext cx="4886325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pt-BR" altLang="pt-BR" sz="1900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Fone: (11) 3105-2749 </a:t>
            </a:r>
          </a:p>
          <a:p>
            <a:pPr>
              <a:lnSpc>
                <a:spcPct val="90000"/>
              </a:lnSpc>
            </a:pPr>
            <a:r>
              <a:rPr lang="pt-BR" altLang="pt-BR" sz="1900">
                <a:solidFill>
                  <a:srgbClr val="FFFFFF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Fax:  (11) 3105-6569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a2b31bf93b59664bdea333f3e883e4c166f51"/>
</p:tagLst>
</file>

<file path=ppt/theme/theme1.xml><?xml version="1.0" encoding="utf-8"?>
<a:theme xmlns:a="http://schemas.openxmlformats.org/drawingml/2006/main" name="Blank Presentatio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nk Presentation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14711</TotalTime>
  <Words>2781</Words>
  <Application>Microsoft Office PowerPoint</Application>
  <PresentationFormat>Apresentação na tela (4:3)</PresentationFormat>
  <Paragraphs>252</Paragraphs>
  <Slides>43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51" baseType="lpstr">
      <vt:lpstr>MS PGothic</vt:lpstr>
      <vt:lpstr>MS PGothic</vt:lpstr>
      <vt:lpstr>SimSun</vt:lpstr>
      <vt:lpstr>Arial</vt:lpstr>
      <vt:lpstr>Century Gothic</vt:lpstr>
      <vt:lpstr>Times New Roman</vt:lpstr>
      <vt:lpstr>Verdana</vt:lpstr>
      <vt:lpstr>Blank Presentation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Associação Brasileira dos Organismos de Certificação - ABROC</dc:title>
  <dc:creator>Paulo Bertolini</dc:creator>
  <cp:lastModifiedBy>Israel Dulcimar Teixeira</cp:lastModifiedBy>
  <cp:revision>362</cp:revision>
  <cp:lastPrinted>2013-06-11T18:32:12Z</cp:lastPrinted>
  <dcterms:created xsi:type="dcterms:W3CDTF">2010-03-22T00:27:54Z</dcterms:created>
  <dcterms:modified xsi:type="dcterms:W3CDTF">2017-07-10T19:15:16Z</dcterms:modified>
</cp:coreProperties>
</file>